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8" r:id="rId13"/>
    <p:sldId id="269" r:id="rId14"/>
    <p:sldId id="271" r:id="rId15"/>
    <p:sldId id="272" r:id="rId16"/>
    <p:sldId id="273" r:id="rId17"/>
    <p:sldId id="274" r:id="rId18"/>
    <p:sldId id="275" r:id="rId19"/>
    <p:sldId id="276" r:id="rId20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75" d="100"/>
          <a:sy n="75" d="100"/>
        </p:scale>
        <p:origin x="-1236" y="3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标题 13"/>
          <p:cNvSpPr>
            <a:spLocks noGrp="1"/>
          </p:cNvSpPr>
          <p:nvPr>
            <p:ph type="ctrTitle"/>
          </p:nvPr>
        </p:nvSpPr>
        <p:spPr>
          <a:xfrm>
            <a:off x="1432560" y="359898"/>
            <a:ext cx="7406640" cy="1472184"/>
          </a:xfrm>
        </p:spPr>
        <p:txBody>
          <a:bodyPr anchor="b"/>
          <a:lstStyle>
            <a:lvl1pPr algn="l">
              <a:defRPr/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22" name="副标题 21"/>
          <p:cNvSpPr>
            <a:spLocks noGrp="1"/>
          </p:cNvSpPr>
          <p:nvPr>
            <p:ph type="subTitle" idx="1"/>
          </p:nvPr>
        </p:nvSpPr>
        <p:spPr>
          <a:xfrm>
            <a:off x="1432560" y="1850064"/>
            <a:ext cx="7406640" cy="1752600"/>
          </a:xfrm>
        </p:spPr>
        <p:txBody>
          <a:bodyPr tIns="0"/>
          <a:lstStyle>
            <a:lvl1pPr marL="27432" indent="0" algn="l">
              <a:buNone/>
              <a:defRPr sz="26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zh-CN" altLang="en-US" smtClean="0"/>
              <a:t>单击此处编辑母版副标题样式</a:t>
            </a:r>
            <a:endParaRPr kumimoji="0" 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E4A2C163-B2B7-4B30-BCAF-3D0D0FC3113F}" type="datetimeFigureOut">
              <a:rPr lang="zh-CN" altLang="en-US" smtClean="0"/>
              <a:pPr/>
              <a:t>2014/10/3</a:t>
            </a:fld>
            <a:endParaRPr lang="zh-CN" altLang="en-US"/>
          </a:p>
        </p:txBody>
      </p:sp>
      <p:sp>
        <p:nvSpPr>
          <p:cNvPr id="20" name="页脚占位符 1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42F6D479-822A-440E-88C2-D491416DBE5C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921433" y="1413802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椭圆 8"/>
          <p:cNvSpPr/>
          <p:nvPr/>
        </p:nvSpPr>
        <p:spPr>
          <a:xfrm>
            <a:off x="1157176" y="1345016"/>
            <a:ext cx="64008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E4A2C163-B2B7-4B30-BCAF-3D0D0FC3113F}" type="datetimeFigureOut">
              <a:rPr lang="zh-CN" altLang="en-US" smtClean="0"/>
              <a:pPr/>
              <a:t>2014/10/3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42F6D479-822A-440E-88C2-D491416DBE5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858000" y="274639"/>
            <a:ext cx="1828800" cy="5851525"/>
          </a:xfrm>
        </p:spPr>
        <p:txBody>
          <a:bodyPr vert="eaVert"/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143000" y="274640"/>
            <a:ext cx="5562600" cy="5851525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E4A2C163-B2B7-4B30-BCAF-3D0D0FC3113F}" type="datetimeFigureOut">
              <a:rPr lang="zh-CN" altLang="en-US" smtClean="0"/>
              <a:pPr/>
              <a:t>2014/10/3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42F6D479-822A-440E-88C2-D491416DBE5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E4A2C163-B2B7-4B30-BCAF-3D0D0FC3113F}" type="datetimeFigureOut">
              <a:rPr lang="zh-CN" altLang="en-US" smtClean="0"/>
              <a:pPr/>
              <a:t>2014/10/3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42F6D479-822A-440E-88C2-D491416DBE5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2282890" y="-54"/>
            <a:ext cx="68580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78392" y="2600325"/>
            <a:ext cx="6400800" cy="2286000"/>
          </a:xfrm>
        </p:spPr>
        <p:txBody>
          <a:bodyPr anchor="t"/>
          <a:lstStyle>
            <a:lvl1pPr algn="l">
              <a:lnSpc>
                <a:spcPts val="4500"/>
              </a:lnSpc>
              <a:buNone/>
              <a:defRPr sz="4000" b="1" cap="all"/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2578392" y="1066800"/>
            <a:ext cx="6400800" cy="1509712"/>
          </a:xfrm>
        </p:spPr>
        <p:txBody>
          <a:bodyPr anchor="b"/>
          <a:lstStyle>
            <a:lvl1pPr marL="18288" indent="0">
              <a:lnSpc>
                <a:spcPts val="2300"/>
              </a:lnSpc>
              <a:spcBef>
                <a:spcPts val="0"/>
              </a:spcBef>
              <a:buNone/>
              <a:defRPr sz="20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E4A2C163-B2B7-4B30-BCAF-3D0D0FC3113F}" type="datetimeFigureOut">
              <a:rPr lang="zh-CN" altLang="en-US" smtClean="0"/>
              <a:pPr/>
              <a:t>2014/10/3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42F6D479-822A-440E-88C2-D491416DBE5C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10" name="矩形 9"/>
          <p:cNvSpPr/>
          <p:nvPr/>
        </p:nvSpPr>
        <p:spPr bwMode="invGray">
          <a:xfrm>
            <a:off x="2286000" y="0"/>
            <a:ext cx="762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椭圆 7"/>
          <p:cNvSpPr/>
          <p:nvPr/>
        </p:nvSpPr>
        <p:spPr>
          <a:xfrm>
            <a:off x="2172321" y="2814656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椭圆 8"/>
          <p:cNvSpPr/>
          <p:nvPr/>
        </p:nvSpPr>
        <p:spPr>
          <a:xfrm>
            <a:off x="2408064" y="2745870"/>
            <a:ext cx="64008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/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43560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27608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E4A2C163-B2B7-4B30-BCAF-3D0D0FC3113F}" type="datetimeFigureOut">
              <a:rPr lang="zh-CN" altLang="en-US" smtClean="0"/>
              <a:pPr/>
              <a:t>2014/10/3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42F6D479-822A-440E-88C2-D491416DBE5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5160336"/>
            <a:ext cx="8229600" cy="1143000"/>
          </a:xfrm>
        </p:spPr>
        <p:txBody>
          <a:bodyPr anchor="ctr"/>
          <a:lstStyle>
            <a:lvl1pPr algn="ctr">
              <a:defRPr sz="4500" b="1" cap="none" baseline="0"/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3"/>
          </p:nvPr>
        </p:nvSpPr>
        <p:spPr>
          <a:xfrm>
            <a:off x="466344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2"/>
          </p:nvPr>
        </p:nvSpPr>
        <p:spPr>
          <a:xfrm>
            <a:off x="45720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6344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E4A2C163-B2B7-4B30-BCAF-3D0D0FC3113F}" type="datetimeFigureOut">
              <a:rPr lang="zh-CN" altLang="en-US" smtClean="0"/>
              <a:pPr/>
              <a:t>2014/10/3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42F6D479-822A-440E-88C2-D491416DBE5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 anchor="ctr"/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E4A2C163-B2B7-4B30-BCAF-3D0D0FC3113F}" type="datetimeFigureOut">
              <a:rPr lang="zh-CN" altLang="en-US" smtClean="0"/>
              <a:pPr/>
              <a:t>2014/10/3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42F6D479-822A-440E-88C2-D491416DBE5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014984" y="0"/>
            <a:ext cx="8129016" cy="6858000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E4A2C163-B2B7-4B30-BCAF-3D0D0FC3113F}" type="datetimeFigureOut">
              <a:rPr lang="zh-CN" altLang="en-US" smtClean="0"/>
              <a:pPr/>
              <a:t>2014/10/3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42F6D479-822A-440E-88C2-D491416DBE5C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6" name="矩形 5"/>
          <p:cNvSpPr/>
          <p:nvPr/>
        </p:nvSpPr>
        <p:spPr bwMode="invGray">
          <a:xfrm>
            <a:off x="1014984" y="-54"/>
            <a:ext cx="73152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16778"/>
            <a:ext cx="3810000" cy="1162050"/>
          </a:xfrm>
          <a:ln>
            <a:noFill/>
          </a:ln>
        </p:spPr>
        <p:txBody>
          <a:bodyPr anchor="b"/>
          <a:lstStyle>
            <a:lvl1pPr algn="l">
              <a:lnSpc>
                <a:spcPts val="2000"/>
              </a:lnSpc>
              <a:buNone/>
              <a:defRPr sz="2200" b="1" cap="all" baseline="0"/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2"/>
          </p:nvPr>
        </p:nvSpPr>
        <p:spPr>
          <a:xfrm>
            <a:off x="457200" y="1406964"/>
            <a:ext cx="3810000" cy="698500"/>
          </a:xfrm>
        </p:spPr>
        <p:txBody>
          <a:bodyPr/>
          <a:lstStyle>
            <a:lvl1pPr marL="4572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1"/>
          </p:nvPr>
        </p:nvSpPr>
        <p:spPr>
          <a:xfrm>
            <a:off x="457200" y="2133600"/>
            <a:ext cx="8153400" cy="39925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E4A2C163-B2B7-4B30-BCAF-3D0D0FC3113F}" type="datetimeFigureOut">
              <a:rPr lang="zh-CN" altLang="en-US" smtClean="0"/>
              <a:pPr/>
              <a:t>2014/10/3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42F6D479-822A-440E-88C2-D491416DBE5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886896" y="1066800"/>
            <a:ext cx="2743200" cy="1981200"/>
          </a:xfrm>
        </p:spPr>
        <p:txBody>
          <a:bodyPr anchor="b">
            <a:noAutofit/>
          </a:bodyPr>
          <a:lstStyle>
            <a:lvl1pPr algn="l">
              <a:buNone/>
              <a:defRPr sz="2100" b="1">
                <a:effectLst/>
              </a:defRPr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E4A2C163-B2B7-4B30-BCAF-3D0D0FC3113F}" type="datetimeFigureOut">
              <a:rPr lang="zh-CN" altLang="en-US" smtClean="0"/>
              <a:pPr/>
              <a:t>2014/10/3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42F6D479-822A-440E-88C2-D491416DBE5C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762000" y="1066800"/>
            <a:ext cx="4572000" cy="4572000"/>
          </a:xfrm>
          <a:prstGeom prst="rect">
            <a:avLst/>
          </a:prstGeom>
          <a:solidFill>
            <a:srgbClr val="FFFFFF"/>
          </a:solidFill>
          <a:ln w="88900" cap="sq">
            <a:solidFill>
              <a:srgbClr val="FFFFFF"/>
            </a:solidFill>
            <a:miter lim="800000"/>
          </a:ln>
          <a:effectLst>
            <a:outerShdw blurRad="55500" dist="18500" dir="5400000" algn="tl" rotWithShape="0">
              <a:srgbClr val="000000">
                <a:alpha val="3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635">
            <a:bevelT w="25400" h="19050"/>
            <a:contourClr>
              <a:srgbClr val="969696"/>
            </a:contourClr>
          </a:sp3d>
        </p:spPr>
        <p:txBody>
          <a:bodyPr lIns="91440" tIns="274320" rtlCol="0" anchor="t">
            <a:normAutofit/>
          </a:bodyPr>
          <a:lstStyle>
            <a:extLst/>
          </a:lstStyle>
          <a:p>
            <a:pPr marL="0" indent="-283464" algn="l" rtl="0" eaLnBrk="1" latinLnBrk="0" hangingPunct="1">
              <a:lnSpc>
                <a:spcPts val="3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None/>
            </a:pPr>
            <a:endParaRPr kumimoji="0" lang="en-US" sz="32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838200" y="1143003"/>
            <a:ext cx="4419600" cy="3514531"/>
          </a:xfrm>
          <a:prstGeom prst="roundRect">
            <a:avLst>
              <a:gd name="adj" fmla="val 783"/>
            </a:avLst>
          </a:prstGeom>
          <a:solidFill>
            <a:schemeClr val="bg2"/>
          </a:solidFill>
          <a:ln w="127000">
            <a:noFill/>
            <a:miter lim="800000"/>
          </a:ln>
          <a:effectLst/>
        </p:spPr>
        <p:txBody>
          <a:bodyPr lIns="91440" tIns="274320" anchor="t"/>
          <a:lstStyle>
            <a:lvl1pPr indent="0">
              <a:buNone/>
              <a:defRPr sz="3200"/>
            </a:lvl1pPr>
            <a:extLst/>
          </a:lstStyle>
          <a:p>
            <a:pPr marL="0" algn="l" eaLnBrk="1" latinLnBrk="0" hangingPunct="1"/>
            <a:r>
              <a:rPr kumimoji="0" lang="zh-CN" altLang="en-US" smtClean="0"/>
              <a:t>单击图标添加图片</a:t>
            </a:r>
            <a:endParaRPr kumimoji="0" lang="en-US" dirty="0"/>
          </a:p>
        </p:txBody>
      </p:sp>
      <p:sp>
        <p:nvSpPr>
          <p:cNvPr id="9" name="流程图: 过程 8"/>
          <p:cNvSpPr/>
          <p:nvPr/>
        </p:nvSpPr>
        <p:spPr>
          <a:xfrm rot="19468671">
            <a:off x="396725" y="954341"/>
            <a:ext cx="685800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shade val="90000"/>
                <a:satMod val="200000"/>
                <a:alpha val="4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0" name="流程图: 过程 9"/>
          <p:cNvSpPr/>
          <p:nvPr/>
        </p:nvSpPr>
        <p:spPr>
          <a:xfrm rot="2103354" flipH="1">
            <a:off x="5003667" y="936786"/>
            <a:ext cx="649224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alpha val="2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8200" y="4800600"/>
            <a:ext cx="4419600" cy="762000"/>
          </a:xfrm>
        </p:spPr>
        <p:txBody>
          <a:bodyPr anchor="ctr"/>
          <a:lstStyle>
            <a:lvl1pPr marL="0" indent="0" algn="l">
              <a:lnSpc>
                <a:spcPts val="1600"/>
              </a:lnSpc>
              <a:spcBef>
                <a:spcPts val="0"/>
              </a:spcBef>
              <a:buNone/>
              <a:defRPr sz="1400">
                <a:solidFill>
                  <a:srgbClr val="777777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饼形 6"/>
          <p:cNvSpPr/>
          <p:nvPr/>
        </p:nvSpPr>
        <p:spPr>
          <a:xfrm>
            <a:off x="-815927" y="-815922"/>
            <a:ext cx="1638887" cy="1638887"/>
          </a:xfrm>
          <a:prstGeom prst="pie">
            <a:avLst>
              <a:gd name="adj1" fmla="val 0"/>
              <a:gd name="adj2" fmla="val 5402120"/>
            </a:avLst>
          </a:prstGeom>
          <a:solidFill>
            <a:schemeClr val="bg2">
              <a:tint val="18000"/>
              <a:satMod val="220000"/>
              <a:alpha val="33000"/>
            </a:schemeClr>
          </a:solidFill>
          <a:ln w="3175" cap="rnd" cmpd="sng" algn="ctr">
            <a:solidFill>
              <a:schemeClr val="bg2">
                <a:shade val="70000"/>
                <a:satMod val="200000"/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椭圆 7"/>
          <p:cNvSpPr/>
          <p:nvPr/>
        </p:nvSpPr>
        <p:spPr>
          <a:xfrm>
            <a:off x="168816" y="21102"/>
            <a:ext cx="1702191" cy="1702191"/>
          </a:xfrm>
          <a:prstGeom prst="ellipse">
            <a:avLst/>
          </a:prstGeom>
          <a:noFill/>
          <a:ln w="27305" cap="rnd" cmpd="sng" algn="ctr">
            <a:solidFill>
              <a:schemeClr val="bg2">
                <a:tint val="45000"/>
                <a:satMod val="325000"/>
                <a:alpha val="100000"/>
              </a:schemeClr>
            </a:solidFill>
            <a:prstDash val="solid"/>
          </a:ln>
          <a:effectLst>
            <a:outerShdw blurRad="25400" dist="25400" dir="5400000" algn="tl" rotWithShape="0">
              <a:schemeClr val="bg2">
                <a:shade val="50000"/>
                <a:satMod val="150000"/>
                <a:alpha val="8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1" name="同心圆 10"/>
          <p:cNvSpPr/>
          <p:nvPr/>
        </p:nvSpPr>
        <p:spPr>
          <a:xfrm rot="2315675">
            <a:off x="182881" y="1055077"/>
            <a:ext cx="1125717" cy="1102624"/>
          </a:xfrm>
          <a:prstGeom prst="donut">
            <a:avLst>
              <a:gd name="adj" fmla="val 11833"/>
            </a:avLst>
          </a:prstGeom>
          <a:gradFill rotWithShape="1">
            <a:gsLst>
              <a:gs pos="0">
                <a:schemeClr val="bg2">
                  <a:tint val="10000"/>
                  <a:shade val="99000"/>
                  <a:satMod val="355000"/>
                  <a:alpha val="70000"/>
                </a:schemeClr>
              </a:gs>
              <a:gs pos="70000">
                <a:schemeClr val="bg2">
                  <a:tint val="6000"/>
                  <a:shade val="100000"/>
                  <a:satMod val="400000"/>
                  <a:alpha val="55000"/>
                </a:schemeClr>
              </a:gs>
              <a:gs pos="100000">
                <a:schemeClr val="bg2">
                  <a:tint val="100000"/>
                  <a:shade val="75000"/>
                  <a:satMod val="370000"/>
                  <a:alpha val="60000"/>
                </a:schemeClr>
              </a:gs>
            </a:gsLst>
            <a:path path="circle">
              <a:fillToRect l="-407500" t="-50000" r="507500" b="150000"/>
            </a:path>
          </a:gradFill>
          <a:ln w="7350" cap="rnd" cmpd="sng" algn="ctr">
            <a:solidFill>
              <a:schemeClr val="bg2">
                <a:shade val="60000"/>
                <a:satMod val="220000"/>
                <a:alpha val="100000"/>
              </a:schemeClr>
            </a:solidFill>
            <a:prstDash val="solid"/>
          </a:ln>
          <a:effectLst>
            <a:outerShdw blurRad="12700" dist="15000" dir="4500000" algn="tl" rotWithShape="0">
              <a:schemeClr val="bg2">
                <a:shade val="10000"/>
                <a:satMod val="200000"/>
                <a:alpha val="3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2" name="矩形 11"/>
          <p:cNvSpPr/>
          <p:nvPr/>
        </p:nvSpPr>
        <p:spPr>
          <a:xfrm>
            <a:off x="1012873" y="-54"/>
            <a:ext cx="8131127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5" name="标题占位符 4"/>
          <p:cNvSpPr>
            <a:spLocks noGrp="1"/>
          </p:cNvSpPr>
          <p:nvPr>
            <p:ph type="title"/>
          </p:nvPr>
        </p:nvSpPr>
        <p:spPr>
          <a:xfrm>
            <a:off x="1435608" y="274638"/>
            <a:ext cx="7498080" cy="1143000"/>
          </a:xfrm>
          <a:prstGeom prst="rect">
            <a:avLst/>
          </a:prstGeom>
        </p:spPr>
        <p:txBody>
          <a:bodyPr anchor="ctr">
            <a:normAutofit/>
          </a:bodyPr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9" name="文本占位符 8"/>
          <p:cNvSpPr>
            <a:spLocks noGrp="1"/>
          </p:cNvSpPr>
          <p:nvPr>
            <p:ph type="body" idx="1"/>
          </p:nvPr>
        </p:nvSpPr>
        <p:spPr>
          <a:xfrm>
            <a:off x="1435608" y="1447800"/>
            <a:ext cx="7498080" cy="4800600"/>
          </a:xfrm>
          <a:prstGeom prst="rect">
            <a:avLst/>
          </a:prstGeom>
        </p:spPr>
        <p:txBody>
          <a:bodyPr>
            <a:normAutofit/>
          </a:bodyPr>
          <a:lstStyle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  <a:p>
            <a:pPr lvl="1" eaLnBrk="1" latinLnBrk="0" hangingPunct="1"/>
            <a:r>
              <a:rPr kumimoji="0" lang="zh-CN" altLang="en-US" smtClean="0"/>
              <a:t>第二级</a:t>
            </a:r>
          </a:p>
          <a:p>
            <a:pPr lvl="2" eaLnBrk="1" latinLnBrk="0" hangingPunct="1"/>
            <a:r>
              <a:rPr kumimoji="0" lang="zh-CN" altLang="en-US" smtClean="0"/>
              <a:t>第三级</a:t>
            </a:r>
          </a:p>
          <a:p>
            <a:pPr lvl="3" eaLnBrk="1" latinLnBrk="0" hangingPunct="1"/>
            <a:r>
              <a:rPr kumimoji="0" lang="zh-CN" altLang="en-US" smtClean="0"/>
              <a:t>第四级</a:t>
            </a:r>
          </a:p>
          <a:p>
            <a:pPr lvl="4" eaLnBrk="1" latinLnBrk="0" hangingPunct="1"/>
            <a:r>
              <a:rPr kumimoji="0" lang="zh-CN" altLang="en-US" smtClean="0"/>
              <a:t>第五级</a:t>
            </a:r>
            <a:endParaRPr kumimoji="0" lang="en-US"/>
          </a:p>
        </p:txBody>
      </p:sp>
      <p:sp>
        <p:nvSpPr>
          <p:cNvPr id="24" name="日期占位符 23"/>
          <p:cNvSpPr>
            <a:spLocks noGrp="1"/>
          </p:cNvSpPr>
          <p:nvPr>
            <p:ph type="dt" sz="half" idx="2"/>
          </p:nvPr>
        </p:nvSpPr>
        <p:spPr>
          <a:xfrm>
            <a:off x="3581400" y="6305550"/>
            <a:ext cx="2133600" cy="476250"/>
          </a:xfrm>
          <a:prstGeom prst="rect">
            <a:avLst/>
          </a:prstGeom>
        </p:spPr>
        <p:txBody>
          <a:bodyPr anchor="b"/>
          <a:lstStyle>
            <a:lvl1pPr algn="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</a:defRPr>
            </a:lvl1pPr>
            <a:extLst/>
          </a:lstStyle>
          <a:p>
            <a:fld id="{E4A2C163-B2B7-4B30-BCAF-3D0D0FC3113F}" type="datetimeFigureOut">
              <a:rPr lang="zh-CN" altLang="en-US" smtClean="0"/>
              <a:pPr/>
              <a:t>2014/10/3</a:t>
            </a:fld>
            <a:endParaRPr lang="zh-CN" altLang="en-US"/>
          </a:p>
        </p:txBody>
      </p:sp>
      <p:sp>
        <p:nvSpPr>
          <p:cNvPr id="10" name="页脚占位符 9"/>
          <p:cNvSpPr>
            <a:spLocks noGrp="1"/>
          </p:cNvSpPr>
          <p:nvPr>
            <p:ph type="ftr" sz="quarter" idx="3"/>
          </p:nvPr>
        </p:nvSpPr>
        <p:spPr>
          <a:xfrm>
            <a:off x="5715000" y="6305550"/>
            <a:ext cx="2895600" cy="476250"/>
          </a:xfrm>
          <a:prstGeom prst="rect">
            <a:avLst/>
          </a:prstGeom>
        </p:spPr>
        <p:txBody>
          <a:bodyPr anchor="b"/>
          <a:lstStyle>
            <a:lvl1pPr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endParaRPr lang="zh-CN" altLang="en-US"/>
          </a:p>
        </p:txBody>
      </p:sp>
      <p:sp>
        <p:nvSpPr>
          <p:cNvPr id="22" name="灯片编号占位符 21"/>
          <p:cNvSpPr>
            <a:spLocks noGrp="1"/>
          </p:cNvSpPr>
          <p:nvPr>
            <p:ph type="sldNum" sz="quarter" idx="4"/>
          </p:nvPr>
        </p:nvSpPr>
        <p:spPr>
          <a:xfrm>
            <a:off x="8613648" y="6305550"/>
            <a:ext cx="457200" cy="476250"/>
          </a:xfrm>
          <a:prstGeom prst="rect">
            <a:avLst/>
          </a:prstGeom>
        </p:spPr>
        <p:txBody>
          <a:bodyPr anchor="b"/>
          <a:lstStyle>
            <a:lvl1pPr algn="ct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fld id="{42F6D479-822A-440E-88C2-D491416DBE5C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15" name="矩形 14"/>
          <p:cNvSpPr/>
          <p:nvPr/>
        </p:nvSpPr>
        <p:spPr bwMode="invGray">
          <a:xfrm>
            <a:off x="1014984" y="-54"/>
            <a:ext cx="73152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rtl="0" eaLnBrk="1" latinLnBrk="0" hangingPunct="1">
        <a:spcBef>
          <a:spcPct val="0"/>
        </a:spcBef>
        <a:buNone/>
        <a:defRPr kumimoji="0" sz="4300" kern="1200">
          <a:solidFill>
            <a:schemeClr val="tx2">
              <a:satMod val="130000"/>
            </a:schemeClr>
          </a:solidFill>
          <a:effectLst>
            <a:outerShdw blurRad="50000" dist="30000" dir="5400000" algn="tl" rotWithShape="0">
              <a:srgbClr val="000000">
                <a:alpha val="30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83464" algn="l" rtl="0" eaLnBrk="1" latinLnBrk="0" hangingPunct="1">
        <a:lnSpc>
          <a:spcPct val="100000"/>
        </a:lnSpc>
        <a:spcBef>
          <a:spcPts val="600"/>
        </a:spcBef>
        <a:buClr>
          <a:schemeClr val="accent1"/>
        </a:buClr>
        <a:buSzPct val="80000"/>
        <a:buFont typeface="Wingdings 2"/>
        <a:buChar char="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37744" algn="l" rtl="0" eaLnBrk="1" latinLnBrk="0" hangingPunct="1">
        <a:lnSpc>
          <a:spcPct val="100000"/>
        </a:lnSpc>
        <a:spcBef>
          <a:spcPts val="550"/>
        </a:spcBef>
        <a:buClr>
          <a:schemeClr val="accent1"/>
        </a:buClr>
        <a:buFont typeface="Verdana"/>
        <a:buChar char="◦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886968" indent="-228600" algn="l" rtl="0" eaLnBrk="1" latinLnBrk="0" hangingPunct="1">
        <a:lnSpc>
          <a:spcPct val="100000"/>
        </a:lnSpc>
        <a:spcBef>
          <a:spcPct val="20000"/>
        </a:spcBef>
        <a:buClr>
          <a:schemeClr val="accent2"/>
        </a:buClr>
        <a:buFont typeface="Wingdings 2"/>
        <a:buChar char="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173736" algn="l" rtl="0" eaLnBrk="1" latinLnBrk="0" hangingPunct="1">
        <a:lnSpc>
          <a:spcPct val="100000"/>
        </a:lnSpc>
        <a:spcBef>
          <a:spcPct val="20000"/>
        </a:spcBef>
        <a:buClr>
          <a:schemeClr val="accent3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298448" indent="-182880" algn="l" rtl="0" eaLnBrk="1" latinLnBrk="0" hangingPunct="1">
        <a:lnSpc>
          <a:spcPct val="100000"/>
        </a:lnSpc>
        <a:spcBef>
          <a:spcPct val="20000"/>
        </a:spcBef>
        <a:buClr>
          <a:schemeClr val="accent4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508760" indent="-182880" algn="l" rtl="0" eaLnBrk="1" latinLnBrk="0" hangingPunct="1">
        <a:lnSpc>
          <a:spcPct val="100000"/>
        </a:lnSpc>
        <a:spcBef>
          <a:spcPct val="20000"/>
        </a:spcBef>
        <a:buClr>
          <a:schemeClr val="accent5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71907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213055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Documents and Settings\Administrator\My Documents\Snagit\SNAG-0008.png"/>
          <p:cNvPicPr>
            <a:picLocks noChangeAspect="1" noChangeArrowheads="1"/>
          </p:cNvPicPr>
          <p:nvPr/>
        </p:nvPicPr>
        <p:blipFill>
          <a:blip r:embed="rId2">
            <a:lum bright="30000" contrast="-20000"/>
          </a:blip>
          <a:srcRect/>
          <a:stretch>
            <a:fillRect/>
          </a:stretch>
        </p:blipFill>
        <p:spPr bwMode="auto">
          <a:xfrm>
            <a:off x="2071670" y="2214554"/>
            <a:ext cx="5765787" cy="447511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smtClean="0"/>
              <a:t>QBeat --</a:t>
            </a:r>
            <a:r>
              <a:rPr lang="zh-CN" altLang="en-US" dirty="0" smtClean="0"/>
              <a:t>大作业展示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 smtClean="0"/>
              <a:t>xxx </a:t>
            </a:r>
            <a:r>
              <a:rPr lang="en-US" altLang="zh-CN" dirty="0" err="1" smtClean="0"/>
              <a:t>xxx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xxx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2.1 Widget</a:t>
            </a:r>
            <a:r>
              <a:rPr lang="zh-CN" altLang="en-US" dirty="0" smtClean="0"/>
              <a:t>类</a:t>
            </a:r>
            <a:r>
              <a:rPr lang="en-US" altLang="zh-CN" dirty="0" smtClean="0"/>
              <a:t>			</a:t>
            </a:r>
            <a:r>
              <a:rPr lang="en-US" altLang="zh-CN" sz="2000" dirty="0" smtClean="0"/>
              <a:t>xxx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473</a:t>
            </a:r>
            <a:r>
              <a:rPr lang="zh-CN" altLang="en-US" sz="2000" dirty="0" smtClean="0"/>
              <a:t>行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控制逻辑、事件处理和图形绘制</a:t>
            </a:r>
            <a:endParaRPr lang="en-US" altLang="zh-CN" dirty="0" smtClean="0"/>
          </a:p>
          <a:p>
            <a:r>
              <a:rPr lang="en-US" altLang="zh-CN" dirty="0" err="1" smtClean="0"/>
              <a:t>QTimer</a:t>
            </a:r>
            <a:r>
              <a:rPr lang="zh-CN" altLang="en-US" dirty="0" smtClean="0"/>
              <a:t>定时触发重绘事件</a:t>
            </a:r>
            <a:r>
              <a:rPr lang="en-US" altLang="zh-CN" dirty="0" smtClean="0"/>
              <a:t>(fps=75)</a:t>
            </a:r>
          </a:p>
          <a:p>
            <a:r>
              <a:rPr lang="zh-CN" altLang="en-US" dirty="0" smtClean="0"/>
              <a:t>根据“场景”在</a:t>
            </a:r>
            <a:r>
              <a:rPr lang="en-US" altLang="zh-CN" dirty="0" err="1" smtClean="0"/>
              <a:t>paintEvent</a:t>
            </a:r>
            <a:r>
              <a:rPr lang="zh-CN" altLang="en-US" dirty="0" smtClean="0"/>
              <a:t>中绘图</a:t>
            </a:r>
            <a:endParaRPr lang="en-US" altLang="zh-CN" dirty="0" smtClean="0"/>
          </a:p>
          <a:p>
            <a:r>
              <a:rPr lang="en-US" altLang="zh-CN" dirty="0" err="1" smtClean="0"/>
              <a:t>keyPressEvent</a:t>
            </a:r>
            <a:r>
              <a:rPr lang="zh-CN" altLang="en-US" dirty="0" smtClean="0"/>
              <a:t>响应键盘事件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2.2 </a:t>
            </a:r>
            <a:r>
              <a:rPr lang="en-US" altLang="zh-CN" dirty="0" err="1" smtClean="0"/>
              <a:t>FileHandler</a:t>
            </a:r>
            <a:r>
              <a:rPr lang="zh-CN" altLang="en-US" dirty="0" smtClean="0"/>
              <a:t>类</a:t>
            </a:r>
            <a:r>
              <a:rPr lang="en-US" altLang="zh-CN" dirty="0" smtClean="0"/>
              <a:t>	</a:t>
            </a:r>
            <a:r>
              <a:rPr lang="en-US" altLang="zh-CN" dirty="0" smtClean="0"/>
              <a:t>xxx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154</a:t>
            </a:r>
            <a:r>
              <a:rPr lang="zh-CN" altLang="en-US" sz="2000" dirty="0" smtClean="0"/>
              <a:t>行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负责文件相关的操作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列目录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存取最高纪录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读取谱面</a:t>
            </a:r>
            <a:endParaRPr lang="en-US" altLang="zh-CN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 smtClean="0"/>
              <a:t>2.3 </a:t>
            </a:r>
            <a:r>
              <a:rPr lang="en-US" altLang="zh-CN" sz="2800" dirty="0" err="1" smtClean="0"/>
              <a:t>SongInfo</a:t>
            </a:r>
            <a:r>
              <a:rPr lang="en-US" altLang="zh-CN" sz="2800" dirty="0" smtClean="0"/>
              <a:t>, Sheet, Bar, Beat</a:t>
            </a:r>
            <a:r>
              <a:rPr lang="zh-CN" altLang="en-US" sz="2800" dirty="0" smtClean="0"/>
              <a:t>类</a:t>
            </a:r>
            <a:r>
              <a:rPr lang="en-US" altLang="zh-CN" sz="2800" dirty="0" smtClean="0"/>
              <a:t> </a:t>
            </a:r>
            <a:r>
              <a:rPr lang="en-US" altLang="zh-CN" sz="1800" dirty="0" smtClean="0"/>
              <a:t>xxx</a:t>
            </a:r>
            <a:r>
              <a:rPr lang="zh-CN" altLang="en-US" sz="1800" dirty="0" smtClean="0"/>
              <a:t> </a:t>
            </a:r>
            <a:r>
              <a:rPr lang="en-US" altLang="zh-CN" sz="1800" dirty="0" smtClean="0"/>
              <a:t>100</a:t>
            </a:r>
            <a:r>
              <a:rPr lang="zh-CN" altLang="en-US" sz="1800" dirty="0" smtClean="0"/>
              <a:t>行</a:t>
            </a:r>
            <a:endParaRPr lang="zh-CN" altLang="en-US" sz="28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 smtClean="0"/>
              <a:t>SongInfo</a:t>
            </a:r>
            <a:r>
              <a:rPr lang="zh-CN" altLang="en-US" dirty="0" smtClean="0"/>
              <a:t>对象保存歌曲基本信息</a:t>
            </a:r>
            <a:endParaRPr lang="en-US" altLang="zh-CN" dirty="0" smtClean="0"/>
          </a:p>
          <a:p>
            <a:r>
              <a:rPr lang="zh-CN" altLang="en-US" dirty="0" smtClean="0"/>
              <a:t>谱面保存在</a:t>
            </a:r>
            <a:r>
              <a:rPr lang="en-US" altLang="zh-CN" dirty="0" smtClean="0"/>
              <a:t>Sheet</a:t>
            </a:r>
            <a:r>
              <a:rPr lang="zh-CN" altLang="en-US" dirty="0" smtClean="0"/>
              <a:t>对象中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按小节分为若干</a:t>
            </a:r>
            <a:r>
              <a:rPr lang="en-US" altLang="zh-CN" dirty="0" smtClean="0"/>
              <a:t>Bar</a:t>
            </a:r>
          </a:p>
          <a:p>
            <a:pPr lvl="1"/>
            <a:r>
              <a:rPr lang="zh-CN" altLang="en-US" dirty="0" smtClean="0"/>
              <a:t>每个小节中有若干个节拍</a:t>
            </a:r>
            <a:r>
              <a:rPr lang="en-US" altLang="zh-CN" dirty="0" smtClean="0"/>
              <a:t>Beat</a:t>
            </a:r>
          </a:p>
          <a:p>
            <a:r>
              <a:rPr lang="en-US" altLang="zh-CN" dirty="0" err="1" smtClean="0"/>
              <a:t>FileHandler</a:t>
            </a:r>
            <a:r>
              <a:rPr lang="zh-CN" altLang="en-US" dirty="0" smtClean="0"/>
              <a:t>在适当时候载入谱面并构建这样的结构</a:t>
            </a:r>
            <a:endParaRPr lang="en-US" altLang="zh-CN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2.4 </a:t>
            </a:r>
            <a:r>
              <a:rPr lang="en-US" altLang="zh-CN" dirty="0" err="1" smtClean="0"/>
              <a:t>SkinManager</a:t>
            </a:r>
            <a:r>
              <a:rPr lang="zh-CN" altLang="en-US" dirty="0" smtClean="0"/>
              <a:t>类</a:t>
            </a:r>
            <a:r>
              <a:rPr lang="en-US" altLang="zh-CN" dirty="0" smtClean="0"/>
              <a:t>	</a:t>
            </a:r>
            <a:r>
              <a:rPr lang="en-US" altLang="zh-CN" sz="2000" dirty="0" smtClean="0"/>
              <a:t>xxx 236</a:t>
            </a:r>
            <a:r>
              <a:rPr lang="zh-CN" altLang="en-US" sz="2000" dirty="0" smtClean="0"/>
              <a:t>行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管理游戏的界面图片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选择歌曲时判断是否自定义皮肤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Widget</a:t>
            </a:r>
            <a:r>
              <a:rPr lang="zh-CN" altLang="en-US" dirty="0" smtClean="0"/>
              <a:t>重绘时调用</a:t>
            </a:r>
            <a:endParaRPr lang="en-US" altLang="zh-CN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100" dirty="0" smtClean="0"/>
              <a:t>2.5 </a:t>
            </a:r>
            <a:r>
              <a:rPr lang="en-US" altLang="zh-CN" sz="3100" dirty="0" err="1" smtClean="0"/>
              <a:t>FallLetter</a:t>
            </a:r>
            <a:r>
              <a:rPr lang="en-US" altLang="zh-CN" sz="3100" dirty="0" smtClean="0"/>
              <a:t>, Explosion</a:t>
            </a:r>
            <a:r>
              <a:rPr lang="zh-CN" altLang="en-US" sz="3100" dirty="0" smtClean="0"/>
              <a:t>类</a:t>
            </a:r>
            <a:r>
              <a:rPr lang="en-US" altLang="zh-CN" dirty="0" smtClean="0"/>
              <a:t>	</a:t>
            </a:r>
            <a:r>
              <a:rPr lang="en-US" altLang="zh-CN" sz="2000" dirty="0" smtClean="0"/>
              <a:t>xxx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40</a:t>
            </a:r>
            <a:r>
              <a:rPr lang="zh-CN" altLang="en-US" sz="2000" dirty="0" smtClean="0"/>
              <a:t>行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作为界面的组件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保存和维护自身状态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在</a:t>
            </a:r>
            <a:r>
              <a:rPr lang="en-US" altLang="zh-CN" dirty="0" smtClean="0"/>
              <a:t>Widget</a:t>
            </a:r>
            <a:r>
              <a:rPr lang="zh-CN" altLang="en-US" dirty="0" smtClean="0"/>
              <a:t>绘制时通知绘制</a:t>
            </a:r>
            <a:endParaRPr lang="en-US" altLang="zh-CN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3 </a:t>
            </a:r>
            <a:r>
              <a:rPr lang="zh-CN" altLang="en-US" dirty="0" smtClean="0"/>
              <a:t>团队分工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共同商议游戏流程</a:t>
            </a:r>
            <a:endParaRPr lang="en-US" altLang="zh-CN" dirty="0" smtClean="0"/>
          </a:p>
          <a:p>
            <a:r>
              <a:rPr lang="zh-CN" altLang="en-US" dirty="0" smtClean="0"/>
              <a:t>设计程序结构与类接口</a:t>
            </a:r>
            <a:endParaRPr lang="en-US" altLang="zh-CN" dirty="0" smtClean="0"/>
          </a:p>
          <a:p>
            <a:r>
              <a:rPr lang="zh-CN" altLang="en-US" dirty="0" smtClean="0"/>
              <a:t>各自编写代码</a:t>
            </a:r>
            <a:endParaRPr lang="en-US" altLang="zh-CN" dirty="0" smtClean="0"/>
          </a:p>
          <a:p>
            <a:r>
              <a:rPr lang="zh-CN" altLang="en-US" dirty="0" smtClean="0"/>
              <a:t>合并、调试和完善</a:t>
            </a:r>
            <a:endParaRPr lang="en-US" altLang="zh-CN" dirty="0" smtClean="0"/>
          </a:p>
          <a:p>
            <a:r>
              <a:rPr lang="zh-CN" altLang="en-US" dirty="0" smtClean="0"/>
              <a:t>制作谱面、图片等资源</a:t>
            </a:r>
            <a:endParaRPr lang="en-US" altLang="zh-CN" dirty="0" smtClean="0"/>
          </a:p>
          <a:p>
            <a:r>
              <a:rPr lang="zh-CN" altLang="en-US" dirty="0" smtClean="0"/>
              <a:t>最终测试</a:t>
            </a:r>
            <a:endParaRPr lang="en-US" altLang="zh-CN" dirty="0" smtClean="0"/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3.1 </a:t>
            </a:r>
            <a:r>
              <a:rPr lang="en-US" altLang="zh-CN" dirty="0" smtClean="0"/>
              <a:t>xxx</a:t>
            </a:r>
            <a:r>
              <a:rPr lang="en-US" altLang="zh-CN" dirty="0" smtClean="0"/>
              <a:t>	</a:t>
            </a:r>
            <a:r>
              <a:rPr lang="en-US" altLang="zh-CN" sz="2000" dirty="0" smtClean="0"/>
              <a:t>(</a:t>
            </a:r>
            <a:r>
              <a:rPr lang="zh-CN" altLang="en-US" sz="2000" dirty="0" smtClean="0"/>
              <a:t>组长</a:t>
            </a:r>
            <a:r>
              <a:rPr lang="en-US" altLang="zh-CN" sz="2000" dirty="0" smtClean="0"/>
              <a:t>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设计程序结构与类接口</a:t>
            </a:r>
            <a:endParaRPr lang="en-US" altLang="zh-CN" dirty="0" smtClean="0"/>
          </a:p>
          <a:p>
            <a:r>
              <a:rPr lang="zh-CN" altLang="en-US" dirty="0" smtClean="0"/>
              <a:t>编写主控类</a:t>
            </a:r>
            <a:endParaRPr lang="en-US" altLang="zh-CN" dirty="0" smtClean="0"/>
          </a:p>
          <a:p>
            <a:r>
              <a:rPr lang="zh-CN" altLang="en-US" dirty="0" smtClean="0"/>
              <a:t>确定其他类的规范</a:t>
            </a:r>
            <a:endParaRPr lang="en-US" altLang="zh-CN" dirty="0" smtClean="0"/>
          </a:p>
          <a:p>
            <a:r>
              <a:rPr lang="zh-CN" altLang="en-US" dirty="0" smtClean="0"/>
              <a:t>协助其他成员调试和组织测试</a:t>
            </a:r>
            <a:endParaRPr lang="en-US" altLang="zh-CN" dirty="0" smtClean="0"/>
          </a:p>
          <a:p>
            <a:r>
              <a:rPr lang="zh-CN" altLang="en-US" dirty="0" smtClean="0"/>
              <a:t>制作谱面</a:t>
            </a:r>
            <a:endParaRPr lang="zh-CN" alt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3.2 xxx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编写后端相关类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文件处理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歌曲信息处理</a:t>
            </a:r>
            <a:endParaRPr lang="en-US" altLang="zh-CN" dirty="0" smtClean="0"/>
          </a:p>
          <a:p>
            <a:r>
              <a:rPr lang="zh-CN" altLang="en-US" dirty="0" smtClean="0"/>
              <a:t>制作谱面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3.3 </a:t>
            </a:r>
            <a:r>
              <a:rPr lang="en-US" altLang="zh-CN" dirty="0" smtClean="0"/>
              <a:t>xxx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编写前段相关类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皮肤管理器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界面动态元素</a:t>
            </a:r>
            <a:endParaRPr lang="en-US" altLang="zh-CN" dirty="0" smtClean="0"/>
          </a:p>
          <a:p>
            <a:r>
              <a:rPr lang="zh-CN" altLang="en-US" dirty="0" smtClean="0"/>
              <a:t>负责美工工作</a:t>
            </a:r>
            <a:endParaRPr lang="zh-CN" alt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4 </a:t>
            </a:r>
            <a:r>
              <a:rPr lang="zh-CN" altLang="en-US" dirty="0" smtClean="0"/>
              <a:t>致谢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xxx</a:t>
            </a:r>
            <a:r>
              <a:rPr lang="zh-CN" altLang="en-US" dirty="0" smtClean="0"/>
              <a:t>同学</a:t>
            </a:r>
            <a:r>
              <a:rPr lang="zh-CN" altLang="en-US" dirty="0" smtClean="0"/>
              <a:t>提供了部分原始界面图片，在此表示感谢</a:t>
            </a:r>
            <a:endParaRPr lang="zh-CN" alt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 </a:t>
            </a:r>
            <a:r>
              <a:rPr lang="zh-CN" altLang="en-US" dirty="0" smtClean="0"/>
              <a:t>程序功能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音乐游戏</a:t>
            </a:r>
            <a:endParaRPr lang="en-US" altLang="zh-CN" dirty="0" smtClean="0"/>
          </a:p>
          <a:p>
            <a:r>
              <a:rPr lang="zh-CN" altLang="en-US" dirty="0" smtClean="0"/>
              <a:t>字母随着音乐节奏掉落，玩家在合适的时间击打按键</a:t>
            </a:r>
            <a:endParaRPr lang="en-US" altLang="zh-CN" dirty="0" smtClean="0"/>
          </a:p>
          <a:p>
            <a:r>
              <a:rPr lang="zh-CN" altLang="en-US" dirty="0" smtClean="0"/>
              <a:t>得分取决于按键准确度与次数</a:t>
            </a:r>
            <a:endParaRPr lang="en-US" altLang="zh-CN" dirty="0" smtClean="0"/>
          </a:p>
          <a:p>
            <a:r>
              <a:rPr lang="zh-CN" altLang="en-US" dirty="0" smtClean="0"/>
              <a:t>游戏结束后给出评级、保存最高纪录</a:t>
            </a:r>
            <a:endParaRPr lang="en-US" altLang="zh-CN" dirty="0" smtClean="0"/>
          </a:p>
          <a:p>
            <a:r>
              <a:rPr lang="zh-CN" altLang="en-US" dirty="0" smtClean="0"/>
              <a:t>可根据自己喜欢的歌曲，轻松地编写谱面加入游戏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1.1 Logo</a:t>
            </a:r>
            <a:endParaRPr lang="zh-CN" altLang="en-US" dirty="0"/>
          </a:p>
        </p:txBody>
      </p:sp>
      <p:pic>
        <p:nvPicPr>
          <p:cNvPr id="5" name="内容占位符 4" descr="SNAG-0028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91565" y="1447800"/>
            <a:ext cx="6186419" cy="48006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1.2 </a:t>
            </a:r>
            <a:r>
              <a:rPr lang="zh-CN" altLang="en-US" dirty="0" smtClean="0"/>
              <a:t>选歌画面</a:t>
            </a:r>
            <a:endParaRPr lang="zh-CN" altLang="en-US" dirty="0"/>
          </a:p>
        </p:txBody>
      </p:sp>
      <p:pic>
        <p:nvPicPr>
          <p:cNvPr id="4" name="内容占位符 3" descr="SNAG-0029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91565" y="1447800"/>
            <a:ext cx="6186419" cy="4800600"/>
          </a:xfrm>
        </p:spPr>
      </p:pic>
      <p:sp>
        <p:nvSpPr>
          <p:cNvPr id="5" name="下箭头标注 4"/>
          <p:cNvSpPr/>
          <p:nvPr/>
        </p:nvSpPr>
        <p:spPr>
          <a:xfrm>
            <a:off x="3143240" y="1857364"/>
            <a:ext cx="1357322" cy="571504"/>
          </a:xfrm>
          <a:prstGeom prst="downArrowCallou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歌曲列表</a:t>
            </a:r>
            <a:endParaRPr lang="zh-CN" altLang="en-US" dirty="0"/>
          </a:p>
        </p:txBody>
      </p:sp>
      <p:sp>
        <p:nvSpPr>
          <p:cNvPr id="7" name="上箭头标注 6"/>
          <p:cNvSpPr/>
          <p:nvPr/>
        </p:nvSpPr>
        <p:spPr>
          <a:xfrm>
            <a:off x="5500694" y="6143644"/>
            <a:ext cx="1428760" cy="500066"/>
          </a:xfrm>
          <a:prstGeom prst="upArrowCallou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难度信息</a:t>
            </a:r>
            <a:endParaRPr lang="zh-CN" altLang="en-US" dirty="0"/>
          </a:p>
        </p:txBody>
      </p:sp>
      <p:sp>
        <p:nvSpPr>
          <p:cNvPr id="8" name="上箭头标注 7"/>
          <p:cNvSpPr/>
          <p:nvPr/>
        </p:nvSpPr>
        <p:spPr>
          <a:xfrm>
            <a:off x="6572264" y="5286388"/>
            <a:ext cx="2071702" cy="500066"/>
          </a:xfrm>
          <a:prstGeom prst="upArrowCallou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最高纪录与评级</a:t>
            </a:r>
            <a:endParaRPr lang="zh-CN" altLang="en-US" dirty="0"/>
          </a:p>
        </p:txBody>
      </p:sp>
      <p:sp>
        <p:nvSpPr>
          <p:cNvPr id="9" name="下箭头标注 8"/>
          <p:cNvSpPr/>
          <p:nvPr/>
        </p:nvSpPr>
        <p:spPr>
          <a:xfrm>
            <a:off x="5786446" y="1142984"/>
            <a:ext cx="1428760" cy="571504"/>
          </a:xfrm>
          <a:prstGeom prst="downArrowCallou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封面图片</a:t>
            </a:r>
            <a:endParaRPr lang="zh-CN" altLang="en-US" dirty="0"/>
          </a:p>
        </p:txBody>
      </p:sp>
      <p:sp>
        <p:nvSpPr>
          <p:cNvPr id="10" name="右箭头标注 9"/>
          <p:cNvSpPr/>
          <p:nvPr/>
        </p:nvSpPr>
        <p:spPr>
          <a:xfrm>
            <a:off x="642910" y="2786058"/>
            <a:ext cx="1428760" cy="1928826"/>
          </a:xfrm>
          <a:prstGeom prst="rightArrowCallou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各部分都带有动</a:t>
            </a:r>
            <a:r>
              <a:rPr lang="zh-CN" altLang="en-US" dirty="0" smtClean="0"/>
              <a:t>画</a:t>
            </a:r>
            <a:endParaRPr lang="en-US" altLang="zh-CN" dirty="0" smtClean="0"/>
          </a:p>
          <a:p>
            <a:pPr algn="ctr"/>
            <a:r>
              <a:rPr lang="zh-CN" altLang="en-US" dirty="0" smtClean="0"/>
              <a:t>效</a:t>
            </a:r>
            <a:r>
              <a:rPr lang="zh-CN" altLang="en-US" dirty="0"/>
              <a:t>果</a:t>
            </a:r>
          </a:p>
        </p:txBody>
      </p:sp>
      <p:sp>
        <p:nvSpPr>
          <p:cNvPr id="12" name="左箭头标注 11"/>
          <p:cNvSpPr/>
          <p:nvPr/>
        </p:nvSpPr>
        <p:spPr>
          <a:xfrm>
            <a:off x="8286776" y="1714488"/>
            <a:ext cx="500066" cy="1000132"/>
          </a:xfrm>
          <a:prstGeom prst="leftArrowCallou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音乐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9" grpId="0" animBg="1"/>
      <p:bldP spid="10" grpId="0" animBg="1"/>
      <p:bldP spid="1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 descr="SNAG-002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1565" y="1447800"/>
            <a:ext cx="6186419" cy="4800600"/>
          </a:xfrm>
          <a:prstGeom prst="rect">
            <a:avLst/>
          </a:prstGeom>
        </p:spPr>
      </p:pic>
      <p:pic>
        <p:nvPicPr>
          <p:cNvPr id="8" name="内容占位符 3" descr="SNAG-0029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1600" y="1447200"/>
            <a:ext cx="6186419" cy="480059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1.2 </a:t>
            </a:r>
            <a:r>
              <a:rPr lang="zh-CN" altLang="en-US" dirty="0" smtClean="0"/>
              <a:t>选歌画面</a:t>
            </a:r>
            <a:endParaRPr lang="zh-CN" altLang="en-US" dirty="0"/>
          </a:p>
        </p:txBody>
      </p:sp>
      <p:pic>
        <p:nvPicPr>
          <p:cNvPr id="10" name="内容占位符 3" descr="SNAG-0029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1600" y="1447200"/>
            <a:ext cx="6186419" cy="4800599"/>
          </a:xfrm>
          <a:prstGeom prst="rect">
            <a:avLst/>
          </a:prstGeom>
        </p:spPr>
      </p:pic>
      <p:pic>
        <p:nvPicPr>
          <p:cNvPr id="11" name="内容占位符 3" descr="SNAG-0029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91600" y="1447200"/>
            <a:ext cx="6186419" cy="4800599"/>
          </a:xfrm>
          <a:prstGeom prst="rect">
            <a:avLst/>
          </a:prstGeom>
        </p:spPr>
      </p:pic>
      <p:pic>
        <p:nvPicPr>
          <p:cNvPr id="12" name="内容占位符 3" descr="SNAG-0029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91600" y="1447200"/>
            <a:ext cx="6186419" cy="480059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1.3 </a:t>
            </a:r>
            <a:r>
              <a:rPr lang="zh-CN" altLang="en-US" dirty="0" smtClean="0"/>
              <a:t>游戏场景</a:t>
            </a:r>
            <a:endParaRPr lang="zh-CN" altLang="en-US" dirty="0"/>
          </a:p>
        </p:txBody>
      </p:sp>
      <p:pic>
        <p:nvPicPr>
          <p:cNvPr id="4" name="内容占位符 3" descr="SNAG-0035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91565" y="1447800"/>
            <a:ext cx="6186419" cy="4800600"/>
          </a:xfrm>
        </p:spPr>
      </p:pic>
      <p:sp>
        <p:nvSpPr>
          <p:cNvPr id="5" name="右箭头标注 4"/>
          <p:cNvSpPr/>
          <p:nvPr/>
        </p:nvSpPr>
        <p:spPr>
          <a:xfrm>
            <a:off x="1571604" y="3071810"/>
            <a:ext cx="1071570" cy="1285884"/>
          </a:xfrm>
          <a:prstGeom prst="rightArrowCallou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字母下落轨道</a:t>
            </a:r>
            <a:endParaRPr lang="zh-CN" altLang="en-US" dirty="0"/>
          </a:p>
        </p:txBody>
      </p:sp>
      <p:sp>
        <p:nvSpPr>
          <p:cNvPr id="6" name="下箭头标注 5"/>
          <p:cNvSpPr/>
          <p:nvPr/>
        </p:nvSpPr>
        <p:spPr>
          <a:xfrm>
            <a:off x="3286116" y="1285860"/>
            <a:ext cx="928694" cy="571504"/>
          </a:xfrm>
          <a:prstGeom prst="downArrowCallou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音乐</a:t>
            </a:r>
            <a:endParaRPr lang="zh-CN" altLang="en-US" dirty="0"/>
          </a:p>
        </p:txBody>
      </p:sp>
      <p:sp>
        <p:nvSpPr>
          <p:cNvPr id="7" name="下箭头标注 6"/>
          <p:cNvSpPr/>
          <p:nvPr/>
        </p:nvSpPr>
        <p:spPr>
          <a:xfrm>
            <a:off x="5929322" y="1000108"/>
            <a:ext cx="2286016" cy="571504"/>
          </a:xfrm>
          <a:prstGeom prst="downArrowCallou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歌曲信息与得分</a:t>
            </a:r>
            <a:endParaRPr lang="zh-CN" altLang="en-US" dirty="0"/>
          </a:p>
        </p:txBody>
      </p:sp>
      <p:sp>
        <p:nvSpPr>
          <p:cNvPr id="8" name="左箭头标注 7"/>
          <p:cNvSpPr/>
          <p:nvPr/>
        </p:nvSpPr>
        <p:spPr>
          <a:xfrm>
            <a:off x="7643834" y="4429132"/>
            <a:ext cx="1357322" cy="1357322"/>
          </a:xfrm>
          <a:prstGeom prst="leftArrowCallou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演示按键顺序</a:t>
            </a:r>
            <a:r>
              <a:rPr lang="en-US" altLang="zh-CN" sz="1400" dirty="0" smtClean="0"/>
              <a:t>(Marker)</a:t>
            </a:r>
            <a:endParaRPr lang="zh-CN" altLang="en-US" sz="1400" dirty="0"/>
          </a:p>
        </p:txBody>
      </p:sp>
      <p:sp>
        <p:nvSpPr>
          <p:cNvPr id="9" name="上箭头标注 8"/>
          <p:cNvSpPr/>
          <p:nvPr/>
        </p:nvSpPr>
        <p:spPr>
          <a:xfrm>
            <a:off x="3714744" y="6215106"/>
            <a:ext cx="1285884" cy="500042"/>
          </a:xfrm>
          <a:prstGeom prst="upArrowCallou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进度条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1.4 </a:t>
            </a:r>
            <a:r>
              <a:rPr lang="zh-CN" altLang="en-US" dirty="0" smtClean="0"/>
              <a:t>自定义皮肤</a:t>
            </a:r>
            <a:endParaRPr lang="zh-CN" altLang="en-US" dirty="0"/>
          </a:p>
        </p:txBody>
      </p:sp>
      <p:pic>
        <p:nvPicPr>
          <p:cNvPr id="4" name="内容占位符 3" descr="SNAG-0010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91565" y="1447800"/>
            <a:ext cx="6186419" cy="4800600"/>
          </a:xfrm>
        </p:spPr>
      </p:pic>
      <p:pic>
        <p:nvPicPr>
          <p:cNvPr id="5" name="内容占位符 3" descr="SNAG-001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1600" y="1447200"/>
            <a:ext cx="6186419" cy="480059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1.5 </a:t>
            </a:r>
            <a:r>
              <a:rPr lang="zh-CN" altLang="en-US" dirty="0" smtClean="0"/>
              <a:t>得分画面</a:t>
            </a:r>
            <a:endParaRPr lang="zh-CN" altLang="en-US" dirty="0"/>
          </a:p>
        </p:txBody>
      </p:sp>
      <p:pic>
        <p:nvPicPr>
          <p:cNvPr id="4" name="内容占位符 3" descr="SNAG-0036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91565" y="1447800"/>
            <a:ext cx="6186419" cy="48006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 </a:t>
            </a:r>
            <a:r>
              <a:rPr lang="zh-CN" altLang="en-US" dirty="0" smtClean="0"/>
              <a:t>程序结构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Widget						</a:t>
            </a:r>
            <a:r>
              <a:rPr lang="en-US" altLang="zh-CN" sz="1800" dirty="0" smtClean="0"/>
              <a:t>xxx</a:t>
            </a:r>
            <a:endParaRPr lang="en-US" altLang="zh-CN" sz="1800" dirty="0" smtClean="0"/>
          </a:p>
          <a:p>
            <a:r>
              <a:rPr lang="en-US" altLang="zh-CN" dirty="0" err="1" smtClean="0"/>
              <a:t>FileHandler</a:t>
            </a:r>
            <a:r>
              <a:rPr lang="en-US" altLang="zh-CN" dirty="0" smtClean="0"/>
              <a:t>					</a:t>
            </a:r>
            <a:r>
              <a:rPr lang="en-US" altLang="zh-CN" sz="1800" dirty="0" smtClean="0"/>
              <a:t>xxx</a:t>
            </a:r>
            <a:endParaRPr lang="en-US" altLang="zh-CN" sz="1800" dirty="0" smtClean="0"/>
          </a:p>
          <a:p>
            <a:pPr lvl="1"/>
            <a:r>
              <a:rPr lang="en-US" altLang="zh-CN" dirty="0" err="1" smtClean="0"/>
              <a:t>SongInfo</a:t>
            </a:r>
            <a:r>
              <a:rPr lang="en-US" altLang="zh-CN" dirty="0" smtClean="0"/>
              <a:t>, Sheet, Bar, Beat</a:t>
            </a:r>
          </a:p>
          <a:p>
            <a:r>
              <a:rPr lang="en-US" altLang="zh-CN" dirty="0" err="1" smtClean="0"/>
              <a:t>SkinManager</a:t>
            </a:r>
            <a:r>
              <a:rPr lang="en-US" altLang="zh-CN" dirty="0" smtClean="0"/>
              <a:t>				    </a:t>
            </a:r>
            <a:r>
              <a:rPr lang="en-US" altLang="zh-CN" sz="1800" dirty="0" smtClean="0"/>
              <a:t>xxx</a:t>
            </a:r>
            <a:endParaRPr lang="en-US" altLang="zh-CN" sz="1800" dirty="0" smtClean="0"/>
          </a:p>
          <a:p>
            <a:pPr lvl="1"/>
            <a:r>
              <a:rPr lang="en-US" altLang="zh-CN" dirty="0" err="1" smtClean="0"/>
              <a:t>FallLetter</a:t>
            </a:r>
            <a:r>
              <a:rPr lang="en-US" altLang="zh-CN" dirty="0" smtClean="0"/>
              <a:t>, Explosion</a:t>
            </a:r>
          </a:p>
          <a:p>
            <a:r>
              <a:rPr lang="en-US" altLang="zh-CN" dirty="0" err="1" smtClean="0"/>
              <a:t>mmath.h</a:t>
            </a:r>
            <a:r>
              <a:rPr lang="en-US" altLang="zh-CN" dirty="0" smtClean="0"/>
              <a:t>						</a:t>
            </a:r>
            <a:r>
              <a:rPr lang="en-US" altLang="zh-CN" sz="1800" dirty="0" smtClean="0">
                <a:solidFill>
                  <a:prstClr val="black"/>
                </a:solidFill>
              </a:rPr>
              <a:t>xxx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夏至">
  <a:themeElements>
    <a:clrScheme name="夏至">
      <a:dk1>
        <a:sysClr val="windowText" lastClr="000000"/>
      </a:dk1>
      <a:lt1>
        <a:sysClr val="window" lastClr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夏至">
      <a:maj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HY엽서L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夏至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53000"/>
              </a:schemeClr>
            </a:gs>
            <a:gs pos="50000">
              <a:schemeClr val="phClr">
                <a:tint val="42000"/>
                <a:satMod val="255000"/>
              </a:schemeClr>
            </a:gs>
            <a:gs pos="97000">
              <a:schemeClr val="phClr">
                <a:tint val="53000"/>
                <a:satMod val="260000"/>
              </a:schemeClr>
            </a:gs>
            <a:gs pos="100000">
              <a:schemeClr val="phClr">
                <a:tint val="56000"/>
                <a:satMod val="275000"/>
              </a:schemeClr>
            </a:gs>
          </a:gsLst>
          <a:path path="circle">
            <a:fillToRect l="50000" t="50000" r="50000" b="50000"/>
          </a:path>
        </a:gradFill>
        <a:gradFill rotWithShape="1">
          <a:gsLst>
            <a:gs pos="0">
              <a:schemeClr val="phClr">
                <a:tint val="92000"/>
                <a:satMod val="170000"/>
              </a:schemeClr>
            </a:gs>
            <a:gs pos="15000">
              <a:schemeClr val="phClr">
                <a:tint val="92000"/>
                <a:shade val="99000"/>
                <a:satMod val="170000"/>
              </a:schemeClr>
            </a:gs>
            <a:gs pos="62000">
              <a:schemeClr val="phClr">
                <a:tint val="96000"/>
                <a:shade val="80000"/>
                <a:satMod val="170000"/>
              </a:schemeClr>
            </a:gs>
            <a:gs pos="97000">
              <a:schemeClr val="phClr">
                <a:tint val="98000"/>
                <a:shade val="63000"/>
                <a:satMod val="170000"/>
              </a:schemeClr>
            </a:gs>
            <a:gs pos="100000">
              <a:schemeClr val="phClr">
                <a:shade val="62000"/>
                <a:satMod val="170000"/>
              </a:schemeClr>
            </a:gs>
          </a:gsLst>
          <a:path path="circle">
            <a:fillToRect l="50000" t="50000" r="50000" b="5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 contourW="12700">
            <a:bevelT w="0" h="0"/>
            <a:contourClr>
              <a:schemeClr val="phClr">
                <a:shade val="80000"/>
              </a:schemeClr>
            </a:contourClr>
          </a:sp3d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5400000"/>
            </a:lightRig>
          </a:scene3d>
          <a:sp3d contourW="12700">
            <a:bevelT w="25400" h="50800" prst="angle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355000"/>
              </a:schemeClr>
            </a:gs>
            <a:gs pos="40000">
              <a:schemeClr val="phClr">
                <a:tint val="85000"/>
                <a:satMod val="320000"/>
              </a:schemeClr>
            </a:gs>
            <a:gs pos="100000">
              <a:schemeClr val="phClr">
                <a:shade val="55000"/>
                <a:satMod val="300000"/>
              </a:schemeClr>
            </a:gs>
          </a:gsLst>
          <a:path path="circle">
            <a:fillToRect l="-24500" t="-20000" r="124500" b="12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"/>
                <a:satMod val="300000"/>
              </a:schemeClr>
              <a:schemeClr val="phClr">
                <a:tint val="90000"/>
                <a:satMod val="225000"/>
              </a:schemeClr>
            </a:duotone>
          </a:blip>
          <a:tile tx="0" ty="0" sx="90000" sy="90000" flip="xy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Solstice</Template>
  <TotalTime>235</TotalTime>
  <Words>344</Words>
  <Application>Microsoft Office PowerPoint</Application>
  <PresentationFormat>全屏显示(4:3)</PresentationFormat>
  <Paragraphs>82</Paragraphs>
  <Slides>19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0" baseType="lpstr">
      <vt:lpstr>夏至</vt:lpstr>
      <vt:lpstr>QBeat --大作业展示</vt:lpstr>
      <vt:lpstr>1 程序功能</vt:lpstr>
      <vt:lpstr>1.1 Logo</vt:lpstr>
      <vt:lpstr>1.2 选歌画面</vt:lpstr>
      <vt:lpstr>1.2 选歌画面</vt:lpstr>
      <vt:lpstr>1.3 游戏场景</vt:lpstr>
      <vt:lpstr>1.4 自定义皮肤</vt:lpstr>
      <vt:lpstr>1.5 得分画面</vt:lpstr>
      <vt:lpstr>2 程序结构</vt:lpstr>
      <vt:lpstr>2.1 Widget类   xxx 473行</vt:lpstr>
      <vt:lpstr>2.2 FileHandler类 xxx 154行</vt:lpstr>
      <vt:lpstr>2.3 SongInfo, Sheet, Bar, Beat类 xxx 100行</vt:lpstr>
      <vt:lpstr>2.4 SkinManager类 xxx 236行</vt:lpstr>
      <vt:lpstr>2.5 FallLetter, Explosion类 xxx 40行</vt:lpstr>
      <vt:lpstr>3 团队分工</vt:lpstr>
      <vt:lpstr>3.1 xxx (组长)</vt:lpstr>
      <vt:lpstr>3.2 xxx</vt:lpstr>
      <vt:lpstr>3.3 xxx</vt:lpstr>
      <vt:lpstr>4 致谢</vt:lpstr>
    </vt:vector>
  </TitlesOfParts>
  <Company> 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Tiancai HB</dc:creator>
  <cp:lastModifiedBy>Tiancai HB</cp:lastModifiedBy>
  <cp:revision>105</cp:revision>
  <dcterms:created xsi:type="dcterms:W3CDTF">2013-09-06T02:06:16Z</dcterms:created>
  <dcterms:modified xsi:type="dcterms:W3CDTF">2014-10-03T23:37:56Z</dcterms:modified>
</cp:coreProperties>
</file>